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88" r:id="rId3"/>
    <p:sldId id="259" r:id="rId4"/>
    <p:sldId id="281" r:id="rId5"/>
    <p:sldId id="260" r:id="rId6"/>
    <p:sldId id="283" r:id="rId7"/>
    <p:sldId id="262" r:id="rId8"/>
    <p:sldId id="257" r:id="rId9"/>
    <p:sldId id="289" r:id="rId10"/>
    <p:sldId id="290" r:id="rId11"/>
    <p:sldId id="265" r:id="rId12"/>
    <p:sldId id="261" r:id="rId13"/>
    <p:sldId id="285" r:id="rId14"/>
    <p:sldId id="270" r:id="rId15"/>
  </p:sldIdLst>
  <p:sldSz cx="9144000" cy="5143500" type="screen16x9"/>
  <p:notesSz cx="6858000" cy="9144000"/>
  <p:embeddedFontLst>
    <p:embeddedFont>
      <p:font typeface="Bebas Neu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BM Plex Sans Condense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36" autoAdjust="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2e6846a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2e6846a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2e6846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2e6846a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238991" y="1137350"/>
            <a:ext cx="5499709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3200" dirty="0"/>
              <a:t>Sensores ultrasónicos como herramienta para mejorar la movilidad de personas con dificultad visual en la ciudad de Cúcuta</a:t>
            </a:r>
            <a:r>
              <a:rPr lang="es-CO" dirty="0"/>
              <a:t/>
            </a:r>
            <a:br>
              <a:rPr lang="es-CO" dirty="0"/>
            </a:b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1075" y="0"/>
            <a:ext cx="7593300" cy="1169680"/>
          </a:xfrm>
        </p:spPr>
        <p:txBody>
          <a:bodyPr/>
          <a:lstStyle/>
          <a:p>
            <a:r>
              <a:rPr lang="es-MX" b="1" dirty="0" smtClean="0"/>
              <a:t> </a:t>
            </a:r>
            <a:r>
              <a:rPr lang="es-MX" b="1" dirty="0"/>
              <a:t>resultados prácticos </a:t>
            </a:r>
            <a:r>
              <a:rPr lang="es-MX" b="1" dirty="0" smtClean="0"/>
              <a:t>que se espera </a:t>
            </a:r>
            <a:r>
              <a:rPr lang="es-MX" b="1" dirty="0"/>
              <a:t>conseguir al finalizar el proyecto</a:t>
            </a:r>
            <a:endParaRPr lang="en-US" dirty="0"/>
          </a:p>
        </p:txBody>
      </p:sp>
      <p:pic>
        <p:nvPicPr>
          <p:cNvPr id="5" name="WhatsApp Video 2021-06-06 at 6.23.3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131" b="7658"/>
          <a:stretch/>
        </p:blipFill>
        <p:spPr>
          <a:xfrm>
            <a:off x="461821" y="1293779"/>
            <a:ext cx="8291808" cy="36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227594" y="0"/>
            <a:ext cx="3457800" cy="5581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Simulación  electrónica</a:t>
            </a:r>
            <a:endParaRPr dirty="0"/>
          </a:p>
        </p:txBody>
      </p:sp>
      <p:pic>
        <p:nvPicPr>
          <p:cNvPr id="2" name="VIDEO EXPLICATIV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97" y="558160"/>
            <a:ext cx="7343508" cy="4354308"/>
          </a:xfrm>
          <a:prstGeom prst="rect">
            <a:avLst/>
          </a:prstGeom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r="20898" b="32619"/>
          <a:stretch/>
        </p:blipFill>
        <p:spPr>
          <a:xfrm>
            <a:off x="7206600" y="2938126"/>
            <a:ext cx="1937400" cy="220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2131245" y="233960"/>
            <a:ext cx="27617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C</a:t>
            </a:r>
            <a:r>
              <a:rPr lang="en" dirty="0" smtClean="0"/>
              <a:t>odigo en arduino</a:t>
            </a:r>
            <a:endParaRPr dirty="0"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DI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8163" t="12809" b="-31"/>
          <a:stretch/>
        </p:blipFill>
        <p:spPr>
          <a:xfrm>
            <a:off x="584539" y="566200"/>
            <a:ext cx="4580847" cy="43470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>
            <a:spLocks noGrp="1"/>
          </p:cNvSpPr>
          <p:nvPr>
            <p:ph type="title"/>
          </p:nvPr>
        </p:nvSpPr>
        <p:spPr>
          <a:xfrm>
            <a:off x="779100" y="378372"/>
            <a:ext cx="7593300" cy="7777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proyecto es innovador ya que utiliza un sistema rvae </a:t>
            </a:r>
            <a:endParaRPr dirty="0"/>
          </a:p>
        </p:txBody>
      </p:sp>
      <p:sp>
        <p:nvSpPr>
          <p:cNvPr id="476" name="Google Shape;476;p40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Resistente</a:t>
            </a:r>
            <a:endParaRPr b="1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Son materiales reciclables pero de una muy buena calidad para que el usuario se sienta agusto.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VELOZ</a:t>
            </a:r>
            <a:endParaRPr b="1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Al avisarle al usuario que esta frente a un obstáculo se desviara mas fácilmente y llegara de punto A </a:t>
            </a:r>
            <a:r>
              <a:rPr lang="es-CO" dirty="0" err="1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</a:t>
            </a: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punto B de una manera mas rápida.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783425" y="2905017"/>
            <a:ext cx="3719700" cy="1530348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El usuario podrá estar bastante tranquilo ya que estos sensores tienen un nivel </a:t>
            </a:r>
            <a:r>
              <a:rPr lang="es-CO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 proximidad </a:t>
            </a: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excelente.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AMIGABLE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657011" y="2905016"/>
            <a:ext cx="3719700" cy="1530349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 smtClean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 smtClean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 smtClean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s-CO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</a:t>
            </a:r>
            <a:r>
              <a:rPr lang="es-CO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mayoría de su estructura estará hecha en materiales reciclables es mucho mas económico con respecto al mercado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ECONOMICO</a:t>
            </a:r>
            <a:endParaRPr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3435367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/>
          <p:nvPr/>
        </p:nvSpPr>
        <p:spPr>
          <a:xfrm rot="5400000">
            <a:off x="3589453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0"/>
          <p:cNvSpPr/>
          <p:nvPr/>
        </p:nvSpPr>
        <p:spPr>
          <a:xfrm rot="10800000">
            <a:off x="3589453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"/>
          <p:cNvSpPr/>
          <p:nvPr/>
        </p:nvSpPr>
        <p:spPr>
          <a:xfrm rot="-5400000">
            <a:off x="3435367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4FC68"/>
              </a:gs>
              <a:gs pos="5800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4003669" y="2127414"/>
            <a:ext cx="202082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>
                <a:solidFill>
                  <a:schemeClr val="lt1"/>
                </a:solidFill>
                <a:latin typeface="Bebas Neue"/>
              </a:rPr>
              <a:t>r</a:t>
            </a:r>
            <a:endParaRPr b="1" i="0" dirty="0">
              <a:ln>
                <a:noFill/>
              </a:ln>
              <a:solidFill>
                <a:schemeClr val="lt1"/>
              </a:solidFill>
              <a:latin typeface="Bebas Neue"/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4901802" y="2134241"/>
            <a:ext cx="312954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>
                <a:solidFill>
                  <a:schemeClr val="lt1"/>
                </a:solidFill>
                <a:latin typeface="Bebas Neue"/>
              </a:rPr>
              <a:t>v</a:t>
            </a:r>
            <a:endParaRPr b="1" i="0" dirty="0">
              <a:ln>
                <a:noFill/>
              </a:ln>
              <a:solidFill>
                <a:schemeClr val="lt1"/>
              </a:solidFill>
              <a:latin typeface="Bebas Neue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3973083" y="3105803"/>
            <a:ext cx="205359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 smtClean="0">
                <a:solidFill>
                  <a:schemeClr val="lt1"/>
                </a:solidFill>
                <a:latin typeface="Bebas Neue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Bebas Neue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5002843" y="3112630"/>
            <a:ext cx="208636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>
                <a:solidFill>
                  <a:schemeClr val="lt1"/>
                </a:solidFill>
                <a:latin typeface="Bebas Neue"/>
              </a:rPr>
              <a:t>e</a:t>
            </a:r>
            <a:endParaRPr b="1" i="0" dirty="0">
              <a:ln>
                <a:noFill/>
              </a:ln>
              <a:solidFill>
                <a:schemeClr val="lt1"/>
              </a:solidFill>
              <a:latin typeface="Bebas Neu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829577" y="1517204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/>
              <a:t>gracias</a:t>
            </a:r>
            <a:endParaRPr sz="9600" dirty="0"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2850725" y="2453498"/>
            <a:ext cx="3442550" cy="2690001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41" y="-196437"/>
            <a:ext cx="3745118" cy="17136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</a:t>
            </a:r>
            <a:r>
              <a:rPr lang="en" dirty="0" smtClean="0"/>
              <a:t>quipo de trabajo</a:t>
            </a:r>
            <a:endParaRPr dirty="0"/>
          </a:p>
        </p:txBody>
      </p:sp>
      <p:sp>
        <p:nvSpPr>
          <p:cNvPr id="561" name="Google Shape;561;p43"/>
          <p:cNvSpPr txBox="1"/>
          <p:nvPr/>
        </p:nvSpPr>
        <p:spPr>
          <a:xfrm>
            <a:off x="5134420" y="3233810"/>
            <a:ext cx="1643885" cy="93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REINALDO SALAZAR BELTRAN </a:t>
            </a:r>
            <a: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s-CO" sz="10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1151812</a:t>
            </a:r>
            <a:endParaRPr sz="10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4" y="1574188"/>
            <a:ext cx="1460976" cy="1460976"/>
          </a:xfrm>
          <a:prstGeom prst="rect">
            <a:avLst/>
          </a:prstGeom>
        </p:spPr>
      </p:pic>
      <p:sp>
        <p:nvSpPr>
          <p:cNvPr id="13" name="Google Shape;561;p43"/>
          <p:cNvSpPr txBox="1"/>
          <p:nvPr/>
        </p:nvSpPr>
        <p:spPr>
          <a:xfrm>
            <a:off x="706183" y="3233810"/>
            <a:ext cx="1643885" cy="93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DAVID ALEJANDRO LOPEZ AGUIRRE</a:t>
            </a:r>
            <a: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1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1151815</a:t>
            </a:r>
            <a:endParaRPr sz="6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" name="Google Shape;561;p43"/>
          <p:cNvSpPr txBox="1"/>
          <p:nvPr/>
        </p:nvSpPr>
        <p:spPr>
          <a:xfrm>
            <a:off x="2829723" y="3233810"/>
            <a:ext cx="1825041" cy="93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VICTOR MANUEL MONSALVO SUAREZ</a:t>
            </a:r>
            <a: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 sz="18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s-CO" sz="1100" dirty="0" smtClean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1151801</a:t>
            </a:r>
            <a:endParaRPr sz="11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8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0" y="1623289"/>
            <a:ext cx="1498053" cy="149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37" y="1574188"/>
            <a:ext cx="1480946" cy="14809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17991" y="153941"/>
            <a:ext cx="4000718" cy="11222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PLANTEAMIENTO DEL PROBLEMA</a:t>
            </a:r>
            <a:endParaRPr sz="3600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-103908" y="1600549"/>
            <a:ext cx="6463144" cy="3168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2000" dirty="0" smtClean="0"/>
              <a:t>       Según </a:t>
            </a:r>
            <a:r>
              <a:rPr lang="es-ES" sz="2000" dirty="0"/>
              <a:t>el Censo 2018, 1.948.332 personas </a:t>
            </a:r>
            <a:r>
              <a:rPr lang="es-ES" sz="2000" dirty="0" smtClean="0"/>
              <a:t>con discapacidad </a:t>
            </a:r>
            <a:r>
              <a:rPr lang="es-ES" sz="2000" dirty="0"/>
              <a:t>visual habitan en Colombia, esto equivale al 4,1 % de toda la población, y debido a los escases económica del país muchos de ellos se ven obligados a utilizar cualquier aparato para ir indicando su camino por las </a:t>
            </a:r>
            <a:r>
              <a:rPr lang="es-ES" sz="2000" dirty="0" smtClean="0"/>
              <a:t>carreteras.</a:t>
            </a:r>
            <a:endParaRPr lang="es-CO" sz="20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?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ctrTitle"/>
          </p:nvPr>
        </p:nvSpPr>
        <p:spPr>
          <a:xfrm>
            <a:off x="436201" y="461106"/>
            <a:ext cx="4587827" cy="8244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 smtClean="0"/>
              <a:t>FORMULACIóN</a:t>
            </a:r>
            <a:r>
              <a:rPr lang="en" sz="6600" dirty="0" smtClean="0"/>
              <a:t> </a:t>
            </a:r>
            <a:r>
              <a:rPr lang="en" sz="3600" dirty="0"/>
              <a:t>DEL</a:t>
            </a:r>
            <a:r>
              <a:rPr lang="en" sz="5400" dirty="0"/>
              <a:t> </a:t>
            </a:r>
            <a:r>
              <a:rPr lang="en" sz="3600" dirty="0"/>
              <a:t>PROBLEMA</a:t>
            </a:r>
            <a:endParaRPr sz="5400" dirty="0"/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"/>
          </p:nvPr>
        </p:nvSpPr>
        <p:spPr>
          <a:xfrm>
            <a:off x="479316" y="1579768"/>
            <a:ext cx="4342066" cy="217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2000" dirty="0"/>
              <a:t> </a:t>
            </a:r>
            <a:endParaRPr lang="es-CO" sz="2000" dirty="0"/>
          </a:p>
          <a:p>
            <a:r>
              <a:rPr lang="es-ES" sz="2000" dirty="0"/>
              <a:t>¿Qué mecanismos o tecnologías podemos utilizar para ayudar a las personas con discapacidad visual y problemas económicos en la ciudad de Cúcuta?</a:t>
            </a:r>
            <a:endParaRPr lang="es-CO" sz="2000" dirty="0"/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/>
          <p:nvPr/>
        </p:nvSpPr>
        <p:spPr>
          <a:xfrm>
            <a:off x="6785658" y="576011"/>
            <a:ext cx="349144" cy="709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CO" b="1" dirty="0" smtClean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¿?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677807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" sz="2400" dirty="0" smtClean="0"/>
              <a:t>“</a:t>
            </a:r>
            <a:r>
              <a:rPr lang="es-ES" sz="2400" dirty="0"/>
              <a:t>Desarrollar </a:t>
            </a:r>
            <a:r>
              <a:rPr lang="es-ES" sz="2400" dirty="0" err="1"/>
              <a:t>Mackup</a:t>
            </a:r>
            <a:r>
              <a:rPr lang="es-ES" sz="2400" dirty="0"/>
              <a:t> </a:t>
            </a:r>
            <a:r>
              <a:rPr lang="es-ES" sz="2400" dirty="0" smtClean="0"/>
              <a:t>Digital de </a:t>
            </a:r>
            <a:r>
              <a:rPr lang="es-ES" sz="2400" dirty="0"/>
              <a:t>un bastón para personas no videntes de la ciudad de Cúcuta, utilizando la electrónica para mejorar la experiencia de movilidad de dichas personas</a:t>
            </a:r>
            <a:r>
              <a:rPr lang="en" sz="2400" dirty="0" smtClean="0"/>
              <a:t>”.</a:t>
            </a:r>
            <a:endParaRPr sz="2400" dirty="0"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537817" cy="37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1;p14"/>
          <p:cNvSpPr txBox="1">
            <a:spLocks/>
          </p:cNvSpPr>
          <p:nvPr/>
        </p:nvSpPr>
        <p:spPr>
          <a:xfrm>
            <a:off x="2680636" y="0"/>
            <a:ext cx="5237236" cy="704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600" dirty="0" smtClean="0">
                <a:solidFill>
                  <a:schemeClr val="bg1"/>
                </a:solidFill>
                <a:latin typeface="Bebas Neue" panose="020B0604020202020204" charset="0"/>
              </a:rPr>
              <a:t>OBJETIVO GENERAL</a:t>
            </a:r>
            <a:endParaRPr lang="es-CO" sz="3600" dirty="0">
              <a:solidFill>
                <a:schemeClr val="bg1"/>
              </a:solidFill>
              <a:latin typeface="Bebas Neue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F4FC68"/>
            </a:gs>
            <a:gs pos="75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mtClean="0"/>
              <a:t>O</a:t>
            </a:r>
            <a:r>
              <a:rPr lang="en" smtClean="0"/>
              <a:t>bjetivos especificos </a:t>
            </a:r>
            <a:endParaRPr dirty="0"/>
          </a:p>
        </p:txBody>
      </p:sp>
      <p:sp>
        <p:nvSpPr>
          <p:cNvPr id="437" name="Google Shape;437;p38"/>
          <p:cNvSpPr/>
          <p:nvPr/>
        </p:nvSpPr>
        <p:spPr>
          <a:xfrm>
            <a:off x="-4" y="2339494"/>
            <a:ext cx="13834338" cy="1249910"/>
          </a:xfrm>
          <a:custGeom>
            <a:avLst/>
            <a:gdLst>
              <a:gd name="connsiteX0" fmla="*/ 12192000 w 12192000"/>
              <a:gd name="connsiteY0" fmla="*/ 0 h 1348059"/>
              <a:gd name="connsiteX1" fmla="*/ 10837333 w 12192000"/>
              <a:gd name="connsiteY1" fmla="*/ 0 h 1348059"/>
              <a:gd name="connsiteX2" fmla="*/ 10160000 w 12192000"/>
              <a:gd name="connsiteY2" fmla="*/ 674029 h 1348059"/>
              <a:gd name="connsiteX3" fmla="*/ 10160000 w 12192000"/>
              <a:gd name="connsiteY3" fmla="*/ 674029 h 1348059"/>
              <a:gd name="connsiteX4" fmla="*/ 9482667 w 12192000"/>
              <a:gd name="connsiteY4" fmla="*/ 1348059 h 1348059"/>
              <a:gd name="connsiteX5" fmla="*/ 9482667 w 12192000"/>
              <a:gd name="connsiteY5" fmla="*/ 1348059 h 1348059"/>
              <a:gd name="connsiteX6" fmla="*/ 8805333 w 12192000"/>
              <a:gd name="connsiteY6" fmla="*/ 674029 h 1348059"/>
              <a:gd name="connsiteX7" fmla="*/ 8805333 w 12192000"/>
              <a:gd name="connsiteY7" fmla="*/ 674029 h 1348059"/>
              <a:gd name="connsiteX8" fmla="*/ 8128000 w 12192000"/>
              <a:gd name="connsiteY8" fmla="*/ 0 h 1348059"/>
              <a:gd name="connsiteX9" fmla="*/ 8128000 w 12192000"/>
              <a:gd name="connsiteY9" fmla="*/ 0 h 1348059"/>
              <a:gd name="connsiteX10" fmla="*/ 7450667 w 12192000"/>
              <a:gd name="connsiteY10" fmla="*/ 674029 h 1348059"/>
              <a:gd name="connsiteX11" fmla="*/ 7450667 w 12192000"/>
              <a:gd name="connsiteY11" fmla="*/ 674029 h 1348059"/>
              <a:gd name="connsiteX12" fmla="*/ 6773334 w 12192000"/>
              <a:gd name="connsiteY12" fmla="*/ 1348059 h 1348059"/>
              <a:gd name="connsiteX13" fmla="*/ 6773334 w 12192000"/>
              <a:gd name="connsiteY13" fmla="*/ 1348059 h 1348059"/>
              <a:gd name="connsiteX14" fmla="*/ 6096000 w 12192000"/>
              <a:gd name="connsiteY14" fmla="*/ 674029 h 1348059"/>
              <a:gd name="connsiteX15" fmla="*/ 6096000 w 12192000"/>
              <a:gd name="connsiteY15" fmla="*/ 674029 h 1348059"/>
              <a:gd name="connsiteX16" fmla="*/ 5418667 w 12192000"/>
              <a:gd name="connsiteY16" fmla="*/ 0 h 1348059"/>
              <a:gd name="connsiteX17" fmla="*/ 5418667 w 12192000"/>
              <a:gd name="connsiteY17" fmla="*/ 0 h 1348059"/>
              <a:gd name="connsiteX18" fmla="*/ 4741334 w 12192000"/>
              <a:gd name="connsiteY18" fmla="*/ 674029 h 1348059"/>
              <a:gd name="connsiteX19" fmla="*/ 4741334 w 12192000"/>
              <a:gd name="connsiteY19" fmla="*/ 674029 h 1348059"/>
              <a:gd name="connsiteX20" fmla="*/ 4064000 w 12192000"/>
              <a:gd name="connsiteY20" fmla="*/ 1348059 h 1348059"/>
              <a:gd name="connsiteX21" fmla="*/ 4064000 w 12192000"/>
              <a:gd name="connsiteY21" fmla="*/ 1348059 h 1348059"/>
              <a:gd name="connsiteX22" fmla="*/ 3386667 w 12192000"/>
              <a:gd name="connsiteY22" fmla="*/ 674029 h 1348059"/>
              <a:gd name="connsiteX23" fmla="*/ 3386667 w 12192000"/>
              <a:gd name="connsiteY23" fmla="*/ 674029 h 1348059"/>
              <a:gd name="connsiteX24" fmla="*/ 2709333 w 12192000"/>
              <a:gd name="connsiteY24" fmla="*/ 0 h 1348059"/>
              <a:gd name="connsiteX25" fmla="*/ 2709333 w 12192000"/>
              <a:gd name="connsiteY25" fmla="*/ 0 h 1348059"/>
              <a:gd name="connsiteX26" fmla="*/ 2032000 w 12192000"/>
              <a:gd name="connsiteY26" fmla="*/ 674029 h 1348059"/>
              <a:gd name="connsiteX27" fmla="*/ 2032000 w 12192000"/>
              <a:gd name="connsiteY27" fmla="*/ 674029 h 1348059"/>
              <a:gd name="connsiteX28" fmla="*/ 1354667 w 12192000"/>
              <a:gd name="connsiteY28" fmla="*/ 1348059 h 1348059"/>
              <a:gd name="connsiteX29" fmla="*/ 0 w 12192000"/>
              <a:gd name="connsiteY29" fmla="*/ 1348059 h 13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1348059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-1" y="2371028"/>
            <a:ext cx="13834335" cy="120527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5719603" y="1734936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7559550" y="381439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492099" y="381439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433634" y="1242472"/>
            <a:ext cx="24063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s-ES" sz="1200" dirty="0">
                <a:latin typeface="IBM Plex Sans Condensed" panose="020B0604020202020204" charset="0"/>
              </a:rPr>
              <a:t>Investigar sobre los diferentes tipos de sensores electrónicos nos ayudarían a el mejoramiento del bastón</a:t>
            </a:r>
            <a:endParaRPr sz="800" dirty="0">
              <a:solidFill>
                <a:schemeClr val="dk1"/>
              </a:solidFill>
              <a:latin typeface="IBM Plex Sans Condensed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4965499" y="1187634"/>
            <a:ext cx="25181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s-ES" sz="1200" dirty="0">
                <a:latin typeface="IBM Plex Sans Condensed" panose="020B0604020202020204" charset="0"/>
              </a:rPr>
              <a:t>Utilizar placa  de </a:t>
            </a:r>
            <a:r>
              <a:rPr lang="es-ES" sz="1200" dirty="0" err="1">
                <a:latin typeface="IBM Plex Sans Condensed" panose="020B0604020202020204" charset="0"/>
              </a:rPr>
              <a:t>Arduino</a:t>
            </a:r>
            <a:r>
              <a:rPr lang="es-ES" sz="1200" dirty="0">
                <a:latin typeface="IBM Plex Sans Condensed" panose="020B0604020202020204" charset="0"/>
              </a:rPr>
              <a:t> digital para realizar la programación y integración de componentes correspondientes.</a:t>
            </a:r>
            <a:endParaRPr sz="800" dirty="0">
              <a:solidFill>
                <a:schemeClr val="dk1"/>
              </a:solidFill>
              <a:latin typeface="IBM Plex Sans Condensed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3695279" y="4347783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sz="1200" dirty="0" smtClean="0">
                <a:latin typeface="IBM Plex Sans Condensed" panose="020B0604020202020204" charset="0"/>
              </a:rPr>
              <a:t>Implementar el diseño electrónico en la pagina tinkercad</a:t>
            </a:r>
            <a:endParaRPr lang="es-CO" sz="1200" dirty="0">
              <a:solidFill>
                <a:schemeClr val="tx1"/>
              </a:solidFill>
              <a:latin typeface="IBM Plex Sans Condensed" panose="020B0604020202020204" charset="0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7086000" y="419729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s-ES" sz="1200" dirty="0">
                <a:latin typeface="IBM Plex Sans Condensed" panose="020B0604020202020204" charset="0"/>
              </a:rPr>
              <a:t>Realizar </a:t>
            </a:r>
            <a:r>
              <a:rPr lang="es-ES" sz="1200" dirty="0" err="1">
                <a:latin typeface="IBM Plex Sans Condensed" panose="020B0604020202020204" charset="0"/>
              </a:rPr>
              <a:t>Mackup</a:t>
            </a:r>
            <a:r>
              <a:rPr lang="es-ES" sz="1200" dirty="0">
                <a:latin typeface="IBM Plex Sans Condensed" panose="020B0604020202020204" charset="0"/>
              </a:rPr>
              <a:t> en 3D del bastón </a:t>
            </a:r>
            <a:endParaRPr sz="800" dirty="0">
              <a:solidFill>
                <a:schemeClr val="dk1"/>
              </a:solidFill>
              <a:latin typeface="IBM Plex Sans Condensed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24" y="1321775"/>
            <a:ext cx="952140" cy="9521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8272565" y="1566130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7868640" y="230395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6857168" y="1040841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6940634" y="371504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7476290" y="591582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8875625" y="1179785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8253065" y="-47172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347980" y="1303562"/>
            <a:ext cx="2762316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734244" y="349932"/>
            <a:ext cx="1756708" cy="5954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alcance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418934" y="1030013"/>
            <a:ext cx="5887760" cy="39270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CO" sz="1200" dirty="0" smtClean="0">
                <a:solidFill>
                  <a:schemeClr val="bg1"/>
                </a:solidFill>
              </a:rPr>
              <a:t>1. </a:t>
            </a:r>
            <a:r>
              <a:rPr lang="es-ES" sz="1400" dirty="0" smtClean="0">
                <a:solidFill>
                  <a:schemeClr val="bg1"/>
                </a:solidFill>
              </a:rPr>
              <a:t>En </a:t>
            </a:r>
            <a:r>
              <a:rPr lang="es-ES" sz="1400" dirty="0">
                <a:solidFill>
                  <a:schemeClr val="bg1"/>
                </a:solidFill>
              </a:rPr>
              <a:t>el proyecto se desarrollará un diseño digital de la propuesta de bastón para personas no videntes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 algn="ctr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2. Se </a:t>
            </a:r>
            <a:r>
              <a:rPr lang="es-ES" sz="1400" dirty="0">
                <a:solidFill>
                  <a:schemeClr val="bg1"/>
                </a:solidFill>
              </a:rPr>
              <a:t>utilizará </a:t>
            </a:r>
            <a:r>
              <a:rPr lang="es-ES" sz="1400" dirty="0" smtClean="0">
                <a:solidFill>
                  <a:schemeClr val="bg1"/>
                </a:solidFill>
              </a:rPr>
              <a:t>la pagina </a:t>
            </a:r>
            <a:r>
              <a:rPr lang="es-ES" sz="1400" dirty="0">
                <a:solidFill>
                  <a:schemeClr val="bg1"/>
                </a:solidFill>
              </a:rPr>
              <a:t>tinkercad</a:t>
            </a:r>
            <a:r>
              <a:rPr lang="es-ES" dirty="0"/>
              <a:t> </a:t>
            </a:r>
            <a:r>
              <a:rPr lang="es-ES" sz="1400" dirty="0" smtClean="0">
                <a:solidFill>
                  <a:schemeClr val="bg1"/>
                </a:solidFill>
              </a:rPr>
              <a:t>para </a:t>
            </a:r>
            <a:r>
              <a:rPr lang="es-ES" sz="1400" dirty="0">
                <a:solidFill>
                  <a:schemeClr val="bg1"/>
                </a:solidFill>
              </a:rPr>
              <a:t>organizar la parte electrónica del proyecto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3. Inicialmente </a:t>
            </a:r>
            <a:r>
              <a:rPr lang="es-ES" sz="1400" dirty="0">
                <a:solidFill>
                  <a:schemeClr val="bg1"/>
                </a:solidFill>
              </a:rPr>
              <a:t>vamos a plantear la idea para las personas no videntes de la ciudad de Cúcuta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4. NO </a:t>
            </a:r>
            <a:r>
              <a:rPr lang="es-ES" sz="1400" dirty="0">
                <a:solidFill>
                  <a:schemeClr val="bg1"/>
                </a:solidFill>
              </a:rPr>
              <a:t>se realizará el bastón de manera física, solo su diseño Digital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5. Se </a:t>
            </a:r>
            <a:r>
              <a:rPr lang="es-ES" sz="1400" dirty="0">
                <a:solidFill>
                  <a:schemeClr val="bg1"/>
                </a:solidFill>
              </a:rPr>
              <a:t>usará una placa de </a:t>
            </a:r>
            <a:r>
              <a:rPr lang="es-ES" sz="1400" dirty="0" err="1">
                <a:solidFill>
                  <a:schemeClr val="bg1"/>
                </a:solidFill>
              </a:rPr>
              <a:t>A</a:t>
            </a:r>
            <a:r>
              <a:rPr lang="es-ES" sz="1400" dirty="0" err="1" smtClean="0">
                <a:solidFill>
                  <a:schemeClr val="bg1"/>
                </a:solidFill>
              </a:rPr>
              <a:t>rduino</a:t>
            </a:r>
            <a:r>
              <a:rPr lang="es-ES" sz="1400" dirty="0" smtClean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</a:rPr>
              <a:t>digital para realizar la programación correspondiente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6. El </a:t>
            </a:r>
            <a:r>
              <a:rPr lang="es-ES" sz="1400" dirty="0">
                <a:solidFill>
                  <a:schemeClr val="bg1"/>
                </a:solidFill>
              </a:rPr>
              <a:t>diseño digital estará pensado en elementos físicos reciclables para un menor costo</a:t>
            </a:r>
            <a:r>
              <a:rPr lang="es-ES" sz="1400" dirty="0" smtClean="0">
                <a:solidFill>
                  <a:schemeClr val="bg1"/>
                </a:solidFill>
              </a:rPr>
              <a:t>.</a:t>
            </a: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7. Con </a:t>
            </a:r>
            <a:r>
              <a:rPr lang="es-ES" sz="1400" dirty="0">
                <a:solidFill>
                  <a:schemeClr val="bg1"/>
                </a:solidFill>
              </a:rPr>
              <a:t>este bastón daremos a conocer una nueva oportunidad para mejorar su movilidad a las personas no videntes.</a:t>
            </a:r>
            <a:endParaRPr lang="es-CO" sz="1400" dirty="0">
              <a:solidFill>
                <a:schemeClr val="bg1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234" y="1162673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175" y="1420653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1916868" y="408562"/>
            <a:ext cx="3993309" cy="515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COMPONENTES ELECTRONICOS</a:t>
            </a:r>
            <a:endParaRPr dirty="0"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41" y="1333727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9" y="1797514"/>
            <a:ext cx="1116498" cy="11164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25104" r="3018" b="20615"/>
          <a:stretch/>
        </p:blipFill>
        <p:spPr>
          <a:xfrm rot="1155078">
            <a:off x="2702347" y="2810638"/>
            <a:ext cx="1925558" cy="117486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" y="2982035"/>
            <a:ext cx="2578402" cy="182636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1987" r="1407" b="2800"/>
          <a:stretch/>
        </p:blipFill>
        <p:spPr>
          <a:xfrm>
            <a:off x="2858116" y="3885464"/>
            <a:ext cx="1739889" cy="1118680"/>
          </a:xfrm>
          <a:prstGeom prst="roundRect">
            <a:avLst>
              <a:gd name="adj" fmla="val 289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00" y="866309"/>
            <a:ext cx="2042148" cy="185138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9978">
            <a:off x="1046997" y="656481"/>
            <a:ext cx="637212" cy="16446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00" y="2246175"/>
            <a:ext cx="859390" cy="50786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25302" y="4270098"/>
            <a:ext cx="157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Placa de prueba</a:t>
            </a:r>
            <a:endParaRPr lang="es-CO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198381" y="3147689"/>
            <a:ext cx="123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16x2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436312" y="1092430"/>
            <a:ext cx="1142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s-C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ultrasónico  HC-SR04</a:t>
            </a:r>
            <a:endParaRPr lang="es-CO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24872" y="884151"/>
            <a:ext cx="1084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-34576" y="1745884"/>
            <a:ext cx="119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535600" y="2023120"/>
            <a:ext cx="130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Resistencia</a:t>
            </a:r>
            <a:endParaRPr lang="es-C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820622" y="3587442"/>
            <a:ext cx="53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935958" y="217448"/>
            <a:ext cx="6969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/>
                </a:solidFill>
                <a:latin typeface="Bebas Neue" panose="020B0604020202020204" charset="0"/>
              </a:rPr>
              <a:t>Estructura de la herramienta </a:t>
            </a:r>
            <a:endParaRPr lang="en-US" sz="3200" dirty="0">
              <a:solidFill>
                <a:schemeClr val="bg1"/>
              </a:solidFill>
              <a:latin typeface="Bebas Neue" panose="020B0604020202020204" charset="0"/>
            </a:endParaRPr>
          </a:p>
        </p:txBody>
      </p:sp>
      <p:pic>
        <p:nvPicPr>
          <p:cNvPr id="2" name="BAST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059" t="13668"/>
          <a:stretch/>
        </p:blipFill>
        <p:spPr>
          <a:xfrm>
            <a:off x="0" y="690664"/>
            <a:ext cx="9025347" cy="4348264"/>
          </a:xfrm>
          <a:prstGeom prst="rect">
            <a:avLst/>
          </a:prstGeom>
        </p:spPr>
      </p:pic>
      <p:sp>
        <p:nvSpPr>
          <p:cNvPr id="3" name="Preparación 2"/>
          <p:cNvSpPr/>
          <p:nvPr/>
        </p:nvSpPr>
        <p:spPr>
          <a:xfrm>
            <a:off x="796017" y="885218"/>
            <a:ext cx="369651" cy="1050587"/>
          </a:xfrm>
          <a:prstGeom prst="flowChartPreparati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 derecha 15"/>
          <p:cNvSpPr/>
          <p:nvPr/>
        </p:nvSpPr>
        <p:spPr>
          <a:xfrm>
            <a:off x="1315813" y="1275440"/>
            <a:ext cx="403401" cy="218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onector 18"/>
          <p:cNvSpPr/>
          <p:nvPr/>
        </p:nvSpPr>
        <p:spPr>
          <a:xfrm>
            <a:off x="7099585" y="851208"/>
            <a:ext cx="531905" cy="67120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75" y="1017474"/>
            <a:ext cx="833681" cy="75580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94" y="703450"/>
            <a:ext cx="897096" cy="897096"/>
          </a:xfrm>
          <a:prstGeom prst="rect">
            <a:avLst/>
          </a:prstGeom>
        </p:spPr>
      </p:pic>
      <p:sp>
        <p:nvSpPr>
          <p:cNvPr id="23" name="Anillo 22"/>
          <p:cNvSpPr/>
          <p:nvPr/>
        </p:nvSpPr>
        <p:spPr>
          <a:xfrm>
            <a:off x="866775" y="1066800"/>
            <a:ext cx="222723" cy="34371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Anillo 24"/>
          <p:cNvSpPr/>
          <p:nvPr/>
        </p:nvSpPr>
        <p:spPr>
          <a:xfrm>
            <a:off x="866775" y="1493507"/>
            <a:ext cx="222723" cy="34371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6" name="Flecha derecha 25"/>
          <p:cNvSpPr/>
          <p:nvPr/>
        </p:nvSpPr>
        <p:spPr>
          <a:xfrm>
            <a:off x="7730382" y="1086196"/>
            <a:ext cx="403401" cy="218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6323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434</Words>
  <Application>Microsoft Office PowerPoint</Application>
  <PresentationFormat>Presentación en pantalla (16:9)</PresentationFormat>
  <Paragraphs>70</Paragraphs>
  <Slides>14</Slides>
  <Notes>12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Bebas Neue</vt:lpstr>
      <vt:lpstr>Calibri</vt:lpstr>
      <vt:lpstr>IBM Plex Sans Condensed</vt:lpstr>
      <vt:lpstr>Times New Roman</vt:lpstr>
      <vt:lpstr>Arial</vt:lpstr>
      <vt:lpstr>Flavius template</vt:lpstr>
      <vt:lpstr>Sensores ultrasónicos como herramienta para mejorar la movilidad de personas con dificultad visual en la ciudad de Cúcuta </vt:lpstr>
      <vt:lpstr>Equipo de trabajo</vt:lpstr>
      <vt:lpstr>PLANTEAMIENTO DEL PROBLEMA</vt:lpstr>
      <vt:lpstr>FORMULACIóN DEL PROBLEMA</vt:lpstr>
      <vt:lpstr>Presentación de PowerPoint</vt:lpstr>
      <vt:lpstr>Objetivos especificos </vt:lpstr>
      <vt:lpstr>alcance</vt:lpstr>
      <vt:lpstr>COMPONENTES ELECTRONICOS</vt:lpstr>
      <vt:lpstr>Presentación de PowerPoint</vt:lpstr>
      <vt:lpstr> resultados prácticos que se espera conseguir al finalizar el proyecto</vt:lpstr>
      <vt:lpstr>Simulación  electrónica</vt:lpstr>
      <vt:lpstr>Codigo en arduino</vt:lpstr>
      <vt:lpstr>El proyecto es innovador ya que utiliza un sistema rvae 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Sensores ultrasónicos como herramienta para mejorar la movilidad de personas con dificultad visual en la ciudad de Cúcuta</dc:title>
  <dc:creator>Reinaldo UFPS</dc:creator>
  <cp:lastModifiedBy>Reinaldo UFPS</cp:lastModifiedBy>
  <cp:revision>38</cp:revision>
  <dcterms:modified xsi:type="dcterms:W3CDTF">2021-06-07T15:43:48Z</dcterms:modified>
</cp:coreProperties>
</file>